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9" r:id="rId3"/>
    <p:sldId id="290" r:id="rId4"/>
    <p:sldId id="257" r:id="rId5"/>
    <p:sldId id="264" r:id="rId6"/>
    <p:sldId id="263" r:id="rId7"/>
    <p:sldId id="265" r:id="rId8"/>
    <p:sldId id="266" r:id="rId9"/>
    <p:sldId id="267" r:id="rId10"/>
    <p:sldId id="286" r:id="rId11"/>
    <p:sldId id="260" r:id="rId12"/>
    <p:sldId id="269" r:id="rId13"/>
    <p:sldId id="268" r:id="rId14"/>
    <p:sldId id="273" r:id="rId15"/>
    <p:sldId id="270" r:id="rId16"/>
    <p:sldId id="261" r:id="rId17"/>
    <p:sldId id="274" r:id="rId18"/>
    <p:sldId id="280" r:id="rId19"/>
    <p:sldId id="281" r:id="rId20"/>
    <p:sldId id="283" r:id="rId21"/>
    <p:sldId id="282" r:id="rId22"/>
    <p:sldId id="287" r:id="rId23"/>
    <p:sldId id="277" r:id="rId24"/>
    <p:sldId id="279" r:id="rId25"/>
    <p:sldId id="275" r:id="rId26"/>
    <p:sldId id="284" r:id="rId27"/>
    <p:sldId id="285" r:id="rId28"/>
    <p:sldId id="272" r:id="rId29"/>
    <p:sldId id="262" r:id="rId30"/>
    <p:sldId id="271" r:id="rId31"/>
    <p:sldId id="278" r:id="rId32"/>
    <p:sldId id="276" r:id="rId33"/>
    <p:sldId id="288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18EBC7-81A8-484E-8A67-26F6FA68E7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50DD70-C4B6-4D40-AF8F-B2A1BC87B4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7DD9C1-24DF-4B91-BD20-C462D96254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6E000-9761-4CBD-931D-1A983A5C5426}" type="datetimeFigureOut">
              <a:rPr lang="en-AU" smtClean="0"/>
              <a:t>11/02/2021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3B069D-E195-4C47-AB88-F41C68F18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B28B02-818B-40C7-9E9C-D6CD5EB73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E322C-71A3-4764-92CA-95A249A4A61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05389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268C55-B868-4762-AB79-86B8D9574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362E48F-D48C-4A66-9AF0-1ED9BC8007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89D5DA-4AE3-4361-8A0D-97489DF34E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6E000-9761-4CBD-931D-1A983A5C5426}" type="datetimeFigureOut">
              <a:rPr lang="en-AU" smtClean="0"/>
              <a:t>11/02/2021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2A2123-DAE0-4FB2-AF6C-5FF5DF1AA8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A36CB7-D5E6-471E-B4FD-3214F227D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E322C-71A3-4764-92CA-95A249A4A61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3823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935452F-84D2-431B-B1CB-1746CF73A2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EC0A7D-AD55-4EC4-9746-A9FF6B021F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DF6D9F-009E-49B2-97E9-E16D3088E0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6E000-9761-4CBD-931D-1A983A5C5426}" type="datetimeFigureOut">
              <a:rPr lang="en-AU" smtClean="0"/>
              <a:t>11/02/2021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9A656B-2D7A-415E-9A8D-C18B4412E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56512C-2338-4C76-B87B-C625077D6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E322C-71A3-4764-92CA-95A249A4A61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59123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F0BDB9-DBF4-4247-A6A7-EF2ACA4C5C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DC14BA-70E4-45E9-931F-9071546281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561D6A-684D-4227-9E41-55FC1D13A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6E000-9761-4CBD-931D-1A983A5C5426}" type="datetimeFigureOut">
              <a:rPr lang="en-AU" smtClean="0"/>
              <a:t>11/02/2021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39394E-EE55-4FFF-A85C-C43FD5898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1AD2F3-0FA4-4385-BFB1-E02287ABD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E322C-71A3-4764-92CA-95A249A4A61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99289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44A07-B677-4BD9-AF49-025E7F9CA6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ED0E5E-B30E-4EFA-87C2-721ABDD779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2EEC3E-509A-4B1D-ABAD-EC7B2A7A3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6E000-9761-4CBD-931D-1A983A5C5426}" type="datetimeFigureOut">
              <a:rPr lang="en-AU" smtClean="0"/>
              <a:t>11/02/2021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43C73E-9A04-4615-B255-AAF8F24EB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08CC57-F00E-4F37-BE07-71D1DA0C0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E322C-71A3-4764-92CA-95A249A4A61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13765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5A8F7E-36B1-4876-8148-C3B225C5E8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F4D7BE-9BCB-41D6-82A3-F0F1629BE2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8EB4A8-E020-46C4-B6F6-BE7A804289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059311-FA17-444F-89E2-5516CD0C7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6E000-9761-4CBD-931D-1A983A5C5426}" type="datetimeFigureOut">
              <a:rPr lang="en-AU" smtClean="0"/>
              <a:t>11/02/2021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5EF84C-BEDC-4962-9A82-D2A1CB1C1C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C23117-70E2-4687-9BCB-A9340A871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E322C-71A3-4764-92CA-95A249A4A61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41673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39A7BD-F5AC-4CFF-A184-D84FF0E11A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15ECD7-DCD3-44CB-93F6-9D02243493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EA6284-5063-4A0B-B2B7-F652AC0AB7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72EC61C-64EF-4ACE-8154-37A0797447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BB0548-BEFF-4CF5-80F6-1C40499AA4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2807AC5-2CFD-4134-8612-490ABEFDB8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6E000-9761-4CBD-931D-1A983A5C5426}" type="datetimeFigureOut">
              <a:rPr lang="en-AU" smtClean="0"/>
              <a:t>11/02/2021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C231A45-2748-4082-9915-196DB106F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8F3942-DED8-4C64-9E4E-BA61E95DE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E322C-71A3-4764-92CA-95A249A4A61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47145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3D87DF-B2C8-410D-89AD-E0ED13940D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00BB304-B7D7-4308-8C78-76A68A5CA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6E000-9761-4CBD-931D-1A983A5C5426}" type="datetimeFigureOut">
              <a:rPr lang="en-AU" smtClean="0"/>
              <a:t>11/02/2021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A41AE7-8D49-4970-8658-5BA4D56EB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E5BD06-F2C3-4CB3-8E54-42E43B3F3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E322C-71A3-4764-92CA-95A249A4A61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75565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66D1AC9-EA9E-4CF7-B68A-0CD097D109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6E000-9761-4CBD-931D-1A983A5C5426}" type="datetimeFigureOut">
              <a:rPr lang="en-AU" smtClean="0"/>
              <a:t>11/02/2021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B140383-56A2-437C-8D9E-0A5A0F2A9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AC4F6C-0CF7-4A8F-B7E9-DD54FAAF2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E322C-71A3-4764-92CA-95A249A4A61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46560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3E18A-7E6D-4A20-9037-55D3810D75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35122D-820C-4D06-A1F2-227F008789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9068E7-F366-4180-B5F5-C3564C21C2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0DFECF-130C-4C89-8090-6989DB112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6E000-9761-4CBD-931D-1A983A5C5426}" type="datetimeFigureOut">
              <a:rPr lang="en-AU" smtClean="0"/>
              <a:t>11/02/2021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DCFE9C-5B0A-414A-9EBE-7B548D63D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55521D-0978-4652-BD67-26373B2E4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E322C-71A3-4764-92CA-95A249A4A61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261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F57C25-9F4C-4E3C-A7E5-0215A44F3F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D81DBF-0037-436C-BA0A-1083B68D33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55FDF0-E7CF-453F-B148-3A518995BD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195457-B0DE-43D0-B0D0-2F7ECBD516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6E000-9761-4CBD-931D-1A983A5C5426}" type="datetimeFigureOut">
              <a:rPr lang="en-AU" smtClean="0"/>
              <a:t>11/02/2021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345E00-12C0-4D41-BAB3-2846186D5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05406D-C6B6-4E03-88C9-42A636D42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E322C-71A3-4764-92CA-95A249A4A61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71600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40CA28-68CC-4B65-B0E3-74D7181100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AD9B46-E816-4211-BBD7-E0FEA31194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9F4C87-F353-4268-B7FC-C3D37928A7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26E000-9761-4CBD-931D-1A983A5C5426}" type="datetimeFigureOut">
              <a:rPr lang="en-AU" smtClean="0"/>
              <a:t>11/02/2021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ECBA23-E4CD-418E-A7AF-43ED8D1520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C38345-64B9-4E41-A403-FF62670EDE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EE322C-71A3-4764-92CA-95A249A4A61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5633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DB4204-C040-4B1F-BF4D-47DD475B51B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AU" b="1" dirty="0"/>
              <a:t>Gold Demand Across Countries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EA3367-5C67-42FA-A5BA-E66259894B0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/>
              <a:t>Dirk G. Baur*, </a:t>
            </a:r>
            <a:r>
              <a:rPr lang="en-AU" dirty="0" err="1"/>
              <a:t>Balagopal</a:t>
            </a:r>
            <a:r>
              <a:rPr lang="en-AU" dirty="0"/>
              <a:t> Gopalakrishnan and </a:t>
            </a:r>
            <a:r>
              <a:rPr lang="en-AU" dirty="0" err="1"/>
              <a:t>Sanket</a:t>
            </a:r>
            <a:r>
              <a:rPr lang="en-AU" dirty="0"/>
              <a:t> Mohapatra</a:t>
            </a:r>
          </a:p>
          <a:p>
            <a:r>
              <a:rPr lang="en-AU" dirty="0"/>
              <a:t>*University of Western Australia</a:t>
            </a:r>
          </a:p>
          <a:p>
            <a:r>
              <a:rPr lang="en-AU" b="1" dirty="0"/>
              <a:t>IGPC Gold Conference </a:t>
            </a:r>
          </a:p>
          <a:p>
            <a:r>
              <a:rPr lang="en-AU" dirty="0"/>
              <a:t>February 2021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585272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1C2F31-5592-428E-A514-AF1A42A13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8DC88B-7860-4114-A7FB-F6FF32EEC1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Jewellery down (globally but not in middle-income countries)</a:t>
            </a:r>
          </a:p>
          <a:p>
            <a:r>
              <a:rPr lang="en-AU" dirty="0"/>
              <a:t>Bars and coins up </a:t>
            </a:r>
          </a:p>
          <a:p>
            <a:r>
              <a:rPr lang="en-AU" dirty="0"/>
              <a:t>ETFs up (but comparatively volatile)</a:t>
            </a:r>
          </a:p>
          <a:p>
            <a:endParaRPr lang="en-AU" dirty="0"/>
          </a:p>
          <a:p>
            <a:pPr marL="0" indent="0">
              <a:buNone/>
            </a:pPr>
            <a:r>
              <a:rPr lang="en-AU" sz="3200" b="1" dirty="0"/>
              <a:t>-&gt; What is driving the demand and changes in demand?</a:t>
            </a:r>
          </a:p>
        </p:txBody>
      </p:sp>
    </p:spTree>
    <p:extLst>
      <p:ext uri="{BB962C8B-B14F-4D97-AF65-F5344CB8AC3E}">
        <p14:creationId xmlns:p14="http://schemas.microsoft.com/office/powerpoint/2010/main" val="39294866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EE95D-AA16-4EA2-B712-E08FB010F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06B119-57D1-4DB7-AAD8-EC49260A91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Data</a:t>
            </a:r>
          </a:p>
          <a:p>
            <a:r>
              <a:rPr lang="en-AU" dirty="0"/>
              <a:t>Model</a:t>
            </a:r>
          </a:p>
          <a:p>
            <a:r>
              <a:rPr lang="en-AU" dirty="0"/>
              <a:t>Estimation Results</a:t>
            </a:r>
          </a:p>
          <a:p>
            <a:r>
              <a:rPr lang="en-AU" dirty="0"/>
              <a:t>Summary and Concluding Remarks</a:t>
            </a:r>
          </a:p>
        </p:txBody>
      </p:sp>
    </p:spTree>
    <p:extLst>
      <p:ext uri="{BB962C8B-B14F-4D97-AF65-F5344CB8AC3E}">
        <p14:creationId xmlns:p14="http://schemas.microsoft.com/office/powerpoint/2010/main" val="4181198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3E6F19-77E4-4F82-86D1-5936D4246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BB530B-A01B-4F30-9C22-D4B361B2FC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/>
              <a:t>cross-country annual data on gold demand obtained from the World Gold Council database for 30 high-income and middle-income countries</a:t>
            </a:r>
          </a:p>
          <a:p>
            <a:pPr lvl="1"/>
            <a:r>
              <a:rPr lang="en-AU" dirty="0"/>
              <a:t>16 high-income and 14 middle-income countries</a:t>
            </a:r>
          </a:p>
          <a:p>
            <a:r>
              <a:rPr lang="en-AU" dirty="0"/>
              <a:t>focus on demand for gold by retail and institutional investors -&gt; gold purchases of central banks excluded</a:t>
            </a:r>
          </a:p>
          <a:p>
            <a:r>
              <a:rPr lang="en-AU" dirty="0"/>
              <a:t>Sample period is from 1996 to 2018</a:t>
            </a:r>
          </a:p>
          <a:p>
            <a:pPr lvl="1"/>
            <a:r>
              <a:rPr lang="en-AU" dirty="0"/>
              <a:t>Gold ETFs sample period is from 2003 until 2018</a:t>
            </a:r>
          </a:p>
          <a:p>
            <a:r>
              <a:rPr lang="en-AU" dirty="0"/>
              <a:t>All country-level variables are obtained from the World Bank's World development indicators and the FRED database of the St. Louis Federal Reserve</a:t>
            </a:r>
          </a:p>
        </p:txBody>
      </p:sp>
    </p:spTree>
    <p:extLst>
      <p:ext uri="{BB962C8B-B14F-4D97-AF65-F5344CB8AC3E}">
        <p14:creationId xmlns:p14="http://schemas.microsoft.com/office/powerpoint/2010/main" val="36649034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BABB6-376A-4942-890F-6F5CD6CD7B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Data</a:t>
            </a:r>
          </a:p>
        </p:txBody>
      </p:sp>
      <p:pic>
        <p:nvPicPr>
          <p:cNvPr id="5" name="Content Placeholder 4" descr="Text&#10;&#10;Description automatically generated with medium confidence">
            <a:extLst>
              <a:ext uri="{FF2B5EF4-FFF2-40B4-BE49-F238E27FC236}">
                <a16:creationId xmlns:a16="http://schemas.microsoft.com/office/drawing/2014/main" id="{04281008-D015-4D42-8BFD-E56393AC83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71"/>
          <a:stretch/>
        </p:blipFill>
        <p:spPr>
          <a:xfrm>
            <a:off x="2500313" y="1371599"/>
            <a:ext cx="6629400" cy="5230651"/>
          </a:xfrm>
        </p:spPr>
      </p:pic>
    </p:spTree>
    <p:extLst>
      <p:ext uri="{BB962C8B-B14F-4D97-AF65-F5344CB8AC3E}">
        <p14:creationId xmlns:p14="http://schemas.microsoft.com/office/powerpoint/2010/main" val="17859184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F19B2-0B2A-467B-8E48-321372A3EF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Econometric Model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E0A5A0-128D-4113-9095-3646D031A0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/>
              <a:t>The demand for various types of gold can affect each other</a:t>
            </a:r>
          </a:p>
          <a:p>
            <a:pPr lvl="1"/>
            <a:r>
              <a:rPr lang="en-AU" dirty="0"/>
              <a:t>E.g. the demand for jewellery may increase simultaneously with the demand for bullion. If simultaneity is not accounted for, the results may indicate that jewellery demand has a large effect on bullion demand and vice versa even if the true effect is weaker.</a:t>
            </a:r>
          </a:p>
          <a:p>
            <a:r>
              <a:rPr lang="en-AU" dirty="0"/>
              <a:t>Gold demand types may increase or decrease simultaneously if they are influenced by the same drivers</a:t>
            </a:r>
          </a:p>
          <a:p>
            <a:pPr lvl="1"/>
            <a:r>
              <a:rPr lang="en-AU" dirty="0"/>
              <a:t>E.g. high inflation may lead to a simultaneous movement of jewellery and bars and coins</a:t>
            </a:r>
          </a:p>
          <a:p>
            <a:r>
              <a:rPr lang="en-AU" dirty="0"/>
              <a:t>-&gt; simultaneous equation framework (demand is estimated jointly and not separately)</a:t>
            </a:r>
          </a:p>
          <a:p>
            <a:pPr lvl="1"/>
            <a:r>
              <a:rPr lang="en-AU" dirty="0"/>
              <a:t>Three stage least squares (3SLS) approach which allows all sources of gold demand to be endogenously determined</a:t>
            </a:r>
          </a:p>
        </p:txBody>
      </p:sp>
    </p:spTree>
    <p:extLst>
      <p:ext uri="{BB962C8B-B14F-4D97-AF65-F5344CB8AC3E}">
        <p14:creationId xmlns:p14="http://schemas.microsoft.com/office/powerpoint/2010/main" val="13894704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2F82AD-CD67-4142-9058-166025F8EA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Econometric Model (2)</a:t>
            </a:r>
          </a:p>
        </p:txBody>
      </p:sp>
      <p:pic>
        <p:nvPicPr>
          <p:cNvPr id="5" name="Content Placeholder 4" descr="Text, letter&#10;&#10;Description automatically generated">
            <a:extLst>
              <a:ext uri="{FF2B5EF4-FFF2-40B4-BE49-F238E27FC236}">
                <a16:creationId xmlns:a16="http://schemas.microsoft.com/office/drawing/2014/main" id="{99CD4EFB-632C-4D4A-A3F6-62C5AF8BD3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527034"/>
            <a:ext cx="9320213" cy="4385983"/>
          </a:xfrm>
        </p:spPr>
      </p:pic>
    </p:spTree>
    <p:extLst>
      <p:ext uri="{BB962C8B-B14F-4D97-AF65-F5344CB8AC3E}">
        <p14:creationId xmlns:p14="http://schemas.microsoft.com/office/powerpoint/2010/main" val="41583835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BFAD68-4141-48DE-9680-0936D228536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Estimation Results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9F6E3444-C0EE-459F-A77D-ADE9E80CC4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85156" y="3602038"/>
            <a:ext cx="8082844" cy="1655762"/>
          </a:xfrm>
        </p:spPr>
        <p:txBody>
          <a:bodyPr/>
          <a:lstStyle/>
          <a:p>
            <a:pPr marL="457200" indent="-457200" algn="l">
              <a:buAutoNum type="arabicParenBoth"/>
            </a:pPr>
            <a:r>
              <a:rPr lang="en-AU" dirty="0"/>
              <a:t>Jewellery and bars &amp; coins</a:t>
            </a:r>
          </a:p>
          <a:p>
            <a:pPr marL="457200" indent="-457200" algn="l">
              <a:buFont typeface="Arial" panose="020B0604020202020204" pitchFamily="34" charset="0"/>
              <a:buAutoNum type="arabicParenBoth"/>
            </a:pPr>
            <a:r>
              <a:rPr lang="en-AU" dirty="0"/>
              <a:t>Jewellery and bars &amp; coins and ETFs</a:t>
            </a:r>
          </a:p>
          <a:p>
            <a:pPr marL="457200" indent="-457200">
              <a:buAutoNum type="arabicParenBoth"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066311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able&#10;&#10;Description automatically generated">
            <a:extLst>
              <a:ext uri="{FF2B5EF4-FFF2-40B4-BE49-F238E27FC236}">
                <a16:creationId xmlns:a16="http://schemas.microsoft.com/office/drawing/2014/main" id="{949F6A9F-4269-47A9-9B87-1188CBF60C9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60"/>
          <a:stretch/>
        </p:blipFill>
        <p:spPr>
          <a:xfrm>
            <a:off x="972918" y="142875"/>
            <a:ext cx="9385519" cy="645346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BFC40E7-12D5-4986-AB81-E80BDCD778EC}"/>
              </a:ext>
            </a:extLst>
          </p:cNvPr>
          <p:cNvSpPr txBox="1"/>
          <p:nvPr/>
        </p:nvSpPr>
        <p:spPr>
          <a:xfrm>
            <a:off x="115527" y="171450"/>
            <a:ext cx="11448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4000" b="1" dirty="0"/>
              <a:t>3SLS</a:t>
            </a:r>
          </a:p>
        </p:txBody>
      </p:sp>
    </p:spTree>
    <p:extLst>
      <p:ext uri="{BB962C8B-B14F-4D97-AF65-F5344CB8AC3E}">
        <p14:creationId xmlns:p14="http://schemas.microsoft.com/office/powerpoint/2010/main" val="37493927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able&#10;&#10;Description automatically generated">
            <a:extLst>
              <a:ext uri="{FF2B5EF4-FFF2-40B4-BE49-F238E27FC236}">
                <a16:creationId xmlns:a16="http://schemas.microsoft.com/office/drawing/2014/main" id="{949F6A9F-4269-47A9-9B87-1188CBF60C9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60"/>
          <a:stretch/>
        </p:blipFill>
        <p:spPr>
          <a:xfrm>
            <a:off x="972918" y="142875"/>
            <a:ext cx="9385519" cy="645346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BFC40E7-12D5-4986-AB81-E80BDCD778EC}"/>
              </a:ext>
            </a:extLst>
          </p:cNvPr>
          <p:cNvSpPr txBox="1"/>
          <p:nvPr/>
        </p:nvSpPr>
        <p:spPr>
          <a:xfrm>
            <a:off x="115527" y="171450"/>
            <a:ext cx="11448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4000" b="1" dirty="0"/>
              <a:t>3SLS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66842932-20AA-4B6F-A554-1A7147D2188F}"/>
              </a:ext>
            </a:extLst>
          </p:cNvPr>
          <p:cNvSpPr/>
          <p:nvPr/>
        </p:nvSpPr>
        <p:spPr>
          <a:xfrm>
            <a:off x="3047942" y="777736"/>
            <a:ext cx="2583124" cy="115266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096001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able&#10;&#10;Description automatically generated">
            <a:extLst>
              <a:ext uri="{FF2B5EF4-FFF2-40B4-BE49-F238E27FC236}">
                <a16:creationId xmlns:a16="http://schemas.microsoft.com/office/drawing/2014/main" id="{949F6A9F-4269-47A9-9B87-1188CBF60C9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60"/>
          <a:stretch/>
        </p:blipFill>
        <p:spPr>
          <a:xfrm>
            <a:off x="972918" y="142875"/>
            <a:ext cx="9385519" cy="645346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BFC40E7-12D5-4986-AB81-E80BDCD778EC}"/>
              </a:ext>
            </a:extLst>
          </p:cNvPr>
          <p:cNvSpPr txBox="1"/>
          <p:nvPr/>
        </p:nvSpPr>
        <p:spPr>
          <a:xfrm>
            <a:off x="115527" y="171450"/>
            <a:ext cx="11448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4000" b="1" dirty="0"/>
              <a:t>3SLS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1C74AC78-F12C-4A73-A562-E381C5833276}"/>
              </a:ext>
            </a:extLst>
          </p:cNvPr>
          <p:cNvSpPr/>
          <p:nvPr/>
        </p:nvSpPr>
        <p:spPr>
          <a:xfrm>
            <a:off x="5091231" y="732580"/>
            <a:ext cx="5915436" cy="140102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4515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- up of a gold coin&#10;&#10;Description automatically generated with medium confidence">
            <a:extLst>
              <a:ext uri="{FF2B5EF4-FFF2-40B4-BE49-F238E27FC236}">
                <a16:creationId xmlns:a16="http://schemas.microsoft.com/office/drawing/2014/main" id="{62EFCAD1-C5E9-4B45-A74C-F1F72E32F7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2659" y="620889"/>
            <a:ext cx="9698161" cy="5565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1496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able&#10;&#10;Description automatically generated">
            <a:extLst>
              <a:ext uri="{FF2B5EF4-FFF2-40B4-BE49-F238E27FC236}">
                <a16:creationId xmlns:a16="http://schemas.microsoft.com/office/drawing/2014/main" id="{949F6A9F-4269-47A9-9B87-1188CBF60C9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60"/>
          <a:stretch/>
        </p:blipFill>
        <p:spPr>
          <a:xfrm>
            <a:off x="972918" y="142875"/>
            <a:ext cx="9385519" cy="645346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BFC40E7-12D5-4986-AB81-E80BDCD778EC}"/>
              </a:ext>
            </a:extLst>
          </p:cNvPr>
          <p:cNvSpPr txBox="1"/>
          <p:nvPr/>
        </p:nvSpPr>
        <p:spPr>
          <a:xfrm>
            <a:off x="115527" y="171450"/>
            <a:ext cx="11448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4000" b="1" dirty="0"/>
              <a:t>3SLS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385FE9A1-66E8-4C11-9B34-27257B46DF71}"/>
              </a:ext>
            </a:extLst>
          </p:cNvPr>
          <p:cNvSpPr/>
          <p:nvPr/>
        </p:nvSpPr>
        <p:spPr>
          <a:xfrm>
            <a:off x="3228621" y="3533422"/>
            <a:ext cx="2358033" cy="9144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827995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able&#10;&#10;Description automatically generated">
            <a:extLst>
              <a:ext uri="{FF2B5EF4-FFF2-40B4-BE49-F238E27FC236}">
                <a16:creationId xmlns:a16="http://schemas.microsoft.com/office/drawing/2014/main" id="{949F6A9F-4269-47A9-9B87-1188CBF60C9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60"/>
          <a:stretch/>
        </p:blipFill>
        <p:spPr>
          <a:xfrm>
            <a:off x="972918" y="142875"/>
            <a:ext cx="9385519" cy="645346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BFC40E7-12D5-4986-AB81-E80BDCD778EC}"/>
              </a:ext>
            </a:extLst>
          </p:cNvPr>
          <p:cNvSpPr txBox="1"/>
          <p:nvPr/>
        </p:nvSpPr>
        <p:spPr>
          <a:xfrm>
            <a:off x="115527" y="171450"/>
            <a:ext cx="11448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4000" b="1" dirty="0"/>
              <a:t>3SLS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B51DB4F8-4C1A-4BEB-9059-B48E109FB4AB}"/>
              </a:ext>
            </a:extLst>
          </p:cNvPr>
          <p:cNvSpPr/>
          <p:nvPr/>
        </p:nvSpPr>
        <p:spPr>
          <a:xfrm>
            <a:off x="5429897" y="3949914"/>
            <a:ext cx="5430014" cy="115266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78100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0C4556-A16F-415F-B547-E192F5C9CA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3741"/>
            <a:ext cx="9144000" cy="1225726"/>
          </a:xfrm>
        </p:spPr>
        <p:txBody>
          <a:bodyPr/>
          <a:lstStyle/>
          <a:p>
            <a:r>
              <a:rPr lang="en-AU" dirty="0"/>
              <a:t>Econometrics or</a:t>
            </a:r>
          </a:p>
        </p:txBody>
      </p:sp>
      <p:pic>
        <p:nvPicPr>
          <p:cNvPr id="1026" name="Picture 2" descr="Image result for what can possibly go wrong">
            <a:extLst>
              <a:ext uri="{FF2B5EF4-FFF2-40B4-BE49-F238E27FC236}">
                <a16:creationId xmlns:a16="http://schemas.microsoft.com/office/drawing/2014/main" id="{DC1E3446-6A29-4E5F-998D-85868512BA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3474" y="1885244"/>
            <a:ext cx="6319903" cy="4733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10000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D7DFA72-723C-4869-8214-F294C680AE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3SLS (correct) 	versus 	OLS (not correct)</a:t>
            </a:r>
          </a:p>
        </p:txBody>
      </p:sp>
      <p:pic>
        <p:nvPicPr>
          <p:cNvPr id="7" name="Content Placeholder 6" descr="Table&#10;&#10;Description automatically generated">
            <a:extLst>
              <a:ext uri="{FF2B5EF4-FFF2-40B4-BE49-F238E27FC236}">
                <a16:creationId xmlns:a16="http://schemas.microsoft.com/office/drawing/2014/main" id="{B84613D7-FC1B-430E-84D6-B18AE67F2D5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60" r="50000"/>
          <a:stretch/>
        </p:blipFill>
        <p:spPr>
          <a:xfrm>
            <a:off x="1084967" y="1409993"/>
            <a:ext cx="3633346" cy="4996577"/>
          </a:xfrm>
          <a:prstGeom prst="rect">
            <a:avLst/>
          </a:prstGeom>
        </p:spPr>
      </p:pic>
      <p:pic>
        <p:nvPicPr>
          <p:cNvPr id="8" name="Content Placeholder 7" descr="Table&#10;&#10;Description automatically generated">
            <a:extLst>
              <a:ext uri="{FF2B5EF4-FFF2-40B4-BE49-F238E27FC236}">
                <a16:creationId xmlns:a16="http://schemas.microsoft.com/office/drawing/2014/main" id="{2AC26777-9B55-4082-BFBB-A76E675E664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78" r="50643" b="2538"/>
          <a:stretch/>
        </p:blipFill>
        <p:spPr>
          <a:xfrm>
            <a:off x="6472237" y="1690688"/>
            <a:ext cx="3777104" cy="4915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0825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D7DFA72-723C-4869-8214-F294C680AE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3SLS (correct) 	versus 	OLS (not correct)</a:t>
            </a:r>
          </a:p>
        </p:txBody>
      </p:sp>
      <p:pic>
        <p:nvPicPr>
          <p:cNvPr id="7" name="Content Placeholder 6" descr="Table&#10;&#10;Description automatically generated">
            <a:extLst>
              <a:ext uri="{FF2B5EF4-FFF2-40B4-BE49-F238E27FC236}">
                <a16:creationId xmlns:a16="http://schemas.microsoft.com/office/drawing/2014/main" id="{B84613D7-FC1B-430E-84D6-B18AE67F2D5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60" r="50000"/>
          <a:stretch/>
        </p:blipFill>
        <p:spPr>
          <a:xfrm>
            <a:off x="1084967" y="1409993"/>
            <a:ext cx="3633346" cy="4996577"/>
          </a:xfrm>
          <a:prstGeom prst="rect">
            <a:avLst/>
          </a:prstGeom>
        </p:spPr>
      </p:pic>
      <p:pic>
        <p:nvPicPr>
          <p:cNvPr id="8" name="Content Placeholder 7" descr="Table&#10;&#10;Description automatically generated">
            <a:extLst>
              <a:ext uri="{FF2B5EF4-FFF2-40B4-BE49-F238E27FC236}">
                <a16:creationId xmlns:a16="http://schemas.microsoft.com/office/drawing/2014/main" id="{2AC26777-9B55-4082-BFBB-A76E675E664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78" r="50643" b="2538"/>
          <a:stretch/>
        </p:blipFill>
        <p:spPr>
          <a:xfrm>
            <a:off x="6472237" y="1690688"/>
            <a:ext cx="3777104" cy="4915819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D6F712AC-C77E-4101-8B8D-F3DD73427F61}"/>
              </a:ext>
            </a:extLst>
          </p:cNvPr>
          <p:cNvSpPr/>
          <p:nvPr/>
        </p:nvSpPr>
        <p:spPr>
          <a:xfrm>
            <a:off x="2506132" y="1885243"/>
            <a:ext cx="2458947" cy="98213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B1748E1-8E51-4BEF-A73F-0B87225E0F21}"/>
              </a:ext>
            </a:extLst>
          </p:cNvPr>
          <p:cNvSpPr/>
          <p:nvPr/>
        </p:nvSpPr>
        <p:spPr>
          <a:xfrm>
            <a:off x="8144932" y="2184398"/>
            <a:ext cx="2458947" cy="98213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228225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able&#10;&#10;Description automatically generated">
            <a:extLst>
              <a:ext uri="{FF2B5EF4-FFF2-40B4-BE49-F238E27FC236}">
                <a16:creationId xmlns:a16="http://schemas.microsoft.com/office/drawing/2014/main" id="{E9004730-6541-4DB5-B648-E010DD15AF0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5" b="1"/>
          <a:stretch/>
        </p:blipFill>
        <p:spPr>
          <a:xfrm>
            <a:off x="335601" y="428625"/>
            <a:ext cx="11386211" cy="598646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F8F9371-326D-4A2F-A456-84418EEE9AD2}"/>
              </a:ext>
            </a:extLst>
          </p:cNvPr>
          <p:cNvSpPr txBox="1"/>
          <p:nvPr/>
        </p:nvSpPr>
        <p:spPr>
          <a:xfrm>
            <a:off x="115527" y="171450"/>
            <a:ext cx="11448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4000" b="1" dirty="0"/>
              <a:t>3SLS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734C88B-DE0E-4BC0-8D07-75D7236E06E9}"/>
              </a:ext>
            </a:extLst>
          </p:cNvPr>
          <p:cNvSpPr/>
          <p:nvPr/>
        </p:nvSpPr>
        <p:spPr>
          <a:xfrm>
            <a:off x="81376" y="1320800"/>
            <a:ext cx="1679692" cy="89182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817169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able&#10;&#10;Description automatically generated">
            <a:extLst>
              <a:ext uri="{FF2B5EF4-FFF2-40B4-BE49-F238E27FC236}">
                <a16:creationId xmlns:a16="http://schemas.microsoft.com/office/drawing/2014/main" id="{E9004730-6541-4DB5-B648-E010DD15AF0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5" b="73272"/>
          <a:stretch/>
        </p:blipFill>
        <p:spPr>
          <a:xfrm>
            <a:off x="402894" y="879336"/>
            <a:ext cx="11386211" cy="155821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F8F9371-326D-4A2F-A456-84418EEE9AD2}"/>
              </a:ext>
            </a:extLst>
          </p:cNvPr>
          <p:cNvSpPr txBox="1"/>
          <p:nvPr/>
        </p:nvSpPr>
        <p:spPr>
          <a:xfrm>
            <a:off x="115527" y="171450"/>
            <a:ext cx="11448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4000" b="1" dirty="0"/>
              <a:t>3SLS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734C88B-DE0E-4BC0-8D07-75D7236E06E9}"/>
              </a:ext>
            </a:extLst>
          </p:cNvPr>
          <p:cNvSpPr/>
          <p:nvPr/>
        </p:nvSpPr>
        <p:spPr>
          <a:xfrm>
            <a:off x="6290266" y="1212534"/>
            <a:ext cx="1679692" cy="89182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9306F12-17AA-4D3E-A0FA-EF5D4E70BA38}"/>
              </a:ext>
            </a:extLst>
          </p:cNvPr>
          <p:cNvSpPr/>
          <p:nvPr/>
        </p:nvSpPr>
        <p:spPr>
          <a:xfrm>
            <a:off x="9462442" y="1212534"/>
            <a:ext cx="1679692" cy="89182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463005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able&#10;&#10;Description automatically generated">
            <a:extLst>
              <a:ext uri="{FF2B5EF4-FFF2-40B4-BE49-F238E27FC236}">
                <a16:creationId xmlns:a16="http://schemas.microsoft.com/office/drawing/2014/main" id="{E9004730-6541-4DB5-B648-E010DD15AF0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5" b="73272"/>
          <a:stretch/>
        </p:blipFill>
        <p:spPr>
          <a:xfrm>
            <a:off x="402894" y="879336"/>
            <a:ext cx="11386211" cy="155821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F8F9371-326D-4A2F-A456-84418EEE9AD2}"/>
              </a:ext>
            </a:extLst>
          </p:cNvPr>
          <p:cNvSpPr txBox="1"/>
          <p:nvPr/>
        </p:nvSpPr>
        <p:spPr>
          <a:xfrm>
            <a:off x="115527" y="171450"/>
            <a:ext cx="11448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4000" b="1" dirty="0"/>
              <a:t>3SLS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734C88B-DE0E-4BC0-8D07-75D7236E06E9}"/>
              </a:ext>
            </a:extLst>
          </p:cNvPr>
          <p:cNvSpPr/>
          <p:nvPr/>
        </p:nvSpPr>
        <p:spPr>
          <a:xfrm>
            <a:off x="7136932" y="1327930"/>
            <a:ext cx="1679692" cy="89182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9306F12-17AA-4D3E-A0FA-EF5D4E70BA38}"/>
              </a:ext>
            </a:extLst>
          </p:cNvPr>
          <p:cNvSpPr/>
          <p:nvPr/>
        </p:nvSpPr>
        <p:spPr>
          <a:xfrm>
            <a:off x="10512308" y="1327930"/>
            <a:ext cx="1679692" cy="89182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9200C38C-3B6C-43A1-8E21-9FA8D3C252B7}"/>
              </a:ext>
            </a:extLst>
          </p:cNvPr>
          <p:cNvSpPr/>
          <p:nvPr/>
        </p:nvSpPr>
        <p:spPr>
          <a:xfrm>
            <a:off x="4015554" y="1327930"/>
            <a:ext cx="1679692" cy="89182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5337532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4C88B96-3B82-41BD-AA7E-BBED0E8744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Summary and Conclusions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E6998FBA-B8C1-463F-9928-6C27388EA1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4718471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FFFF35-E166-41CB-BD4A-F627C553F0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783179-E076-401B-BFB5-24106ADCA4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AU" dirty="0"/>
              <a:t>Paper focuses on three types of gold demand - jewellery, bars and coins, gold-backed exchange-traded funds - from 16 high-income countries and 14 middle-income countries</a:t>
            </a:r>
          </a:p>
          <a:p>
            <a:r>
              <a:rPr lang="en-AU" dirty="0"/>
              <a:t>Econometric analysis shows that the factors that determine the demand for each of the three types of gold differ both across types and across countries</a:t>
            </a:r>
          </a:p>
          <a:p>
            <a:pPr lvl="1"/>
            <a:r>
              <a:rPr lang="en-AU" dirty="0"/>
              <a:t>jewellery demand is negatively affected by gold prices and immune to global risk changes</a:t>
            </a:r>
          </a:p>
          <a:p>
            <a:pPr lvl="1"/>
            <a:r>
              <a:rPr lang="en-AU" dirty="0"/>
              <a:t>bars and coins are positively affected by gold prices and not immune to global risk changes</a:t>
            </a:r>
          </a:p>
          <a:p>
            <a:pPr marL="457200" lvl="1" indent="0">
              <a:buNone/>
            </a:pPr>
            <a:r>
              <a:rPr lang="en-AU" dirty="0"/>
              <a:t>	-&gt; Jewellery = normal (consumption) good, bars and coins = financial asset</a:t>
            </a:r>
          </a:p>
          <a:p>
            <a:pPr lvl="1"/>
            <a:r>
              <a:rPr lang="en-AU" dirty="0"/>
              <a:t>high-income countries display different demand characteristics than middle-income countries</a:t>
            </a:r>
          </a:p>
          <a:p>
            <a:pPr lvl="2"/>
            <a:r>
              <a:rPr lang="en-AU" dirty="0"/>
              <a:t>larger demand for jewellery in middle-income countries than in high-income countries </a:t>
            </a:r>
          </a:p>
          <a:p>
            <a:pPr lvl="2"/>
            <a:r>
              <a:rPr lang="en-AU" dirty="0"/>
              <a:t>jewellery and bars &amp; coins are unrelated and segmented in high-income countries but positively related/ not segmented in middle-income countries</a:t>
            </a:r>
          </a:p>
        </p:txBody>
      </p:sp>
    </p:spTree>
    <p:extLst>
      <p:ext uri="{BB962C8B-B14F-4D97-AF65-F5344CB8AC3E}">
        <p14:creationId xmlns:p14="http://schemas.microsoft.com/office/powerpoint/2010/main" val="28750961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, website&#10;&#10;Description automatically generated with medium confidence">
            <a:extLst>
              <a:ext uri="{FF2B5EF4-FFF2-40B4-BE49-F238E27FC236}">
                <a16:creationId xmlns:a16="http://schemas.microsoft.com/office/drawing/2014/main" id="{8D246970-EE44-4F6D-B0A5-7EE2154132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0731" y="733049"/>
            <a:ext cx="7430537" cy="5391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28403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728F6C-9416-4EB1-9D0E-74A38270F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6E63C2-D702-47A3-90A8-0FF2D527F5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/>
              <a:t>Analysis provides important information about the role of gold for different income-levels and for the usage of gold</a:t>
            </a:r>
          </a:p>
          <a:p>
            <a:r>
              <a:rPr lang="en-AU" dirty="0"/>
              <a:t>Is gold used as an investment and thus influenced by global risk factors or is it rather used as a store of value and thus mostly unrelated to global risk factors?</a:t>
            </a:r>
          </a:p>
          <a:p>
            <a:r>
              <a:rPr lang="en-AU" dirty="0"/>
              <a:t>Gold demand and gold demand drivers are (very) different across types of gold and across different income levels of investors and ``consumers‘’ 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1163668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A36DC9F-5699-4E03-A3F2-B298A5A99BF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Appendix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7AE0FC60-7194-4389-838B-CB71703675C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8952871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able&#10;&#10;Description automatically generated">
            <a:extLst>
              <a:ext uri="{FF2B5EF4-FFF2-40B4-BE49-F238E27FC236}">
                <a16:creationId xmlns:a16="http://schemas.microsoft.com/office/drawing/2014/main" id="{68BAA7C1-7ED0-46CD-BE9F-B5F05FB90DF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78" b="2538"/>
          <a:stretch/>
        </p:blipFill>
        <p:spPr>
          <a:xfrm>
            <a:off x="988308" y="199482"/>
            <a:ext cx="10098792" cy="648706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15F4105-CAFC-4B46-BC8C-B6EC0DAF7EE6}"/>
              </a:ext>
            </a:extLst>
          </p:cNvPr>
          <p:cNvSpPr txBox="1"/>
          <p:nvPr/>
        </p:nvSpPr>
        <p:spPr>
          <a:xfrm>
            <a:off x="115527" y="171450"/>
            <a:ext cx="9893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4000" b="1" dirty="0"/>
              <a:t>OLS</a:t>
            </a:r>
          </a:p>
        </p:txBody>
      </p:sp>
    </p:spTree>
    <p:extLst>
      <p:ext uri="{BB962C8B-B14F-4D97-AF65-F5344CB8AC3E}">
        <p14:creationId xmlns:p14="http://schemas.microsoft.com/office/powerpoint/2010/main" val="117579936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35CDF15B-AA64-48DA-BA35-252E9A84A6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844" y="15648"/>
            <a:ext cx="9926322" cy="6610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5479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D56217-2FBB-4042-BBCA-726386AC9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FC7A32-AAC6-41C8-9742-6F33643E1B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What are the drivers of gold demand?</a:t>
            </a:r>
          </a:p>
          <a:p>
            <a:r>
              <a:rPr lang="en-AU" dirty="0"/>
              <a:t>Is all gold equal? Are there differences between bars and coins, jewellery and gold ETFs?</a:t>
            </a:r>
          </a:p>
          <a:p>
            <a:pPr lvl="1"/>
            <a:r>
              <a:rPr lang="en-AU" dirty="0"/>
              <a:t>Is jewellery demand decreasing in favour of other forms of gold?</a:t>
            </a:r>
          </a:p>
          <a:p>
            <a:pPr lvl="1"/>
            <a:r>
              <a:rPr lang="en-AU" dirty="0"/>
              <a:t>How has introduction of ETFs changed the demand for other forms of gold?</a:t>
            </a:r>
          </a:p>
          <a:p>
            <a:pPr lvl="2"/>
            <a:r>
              <a:rPr lang="en-AU" dirty="0"/>
              <a:t>Financializaton of gold?</a:t>
            </a:r>
          </a:p>
          <a:p>
            <a:r>
              <a:rPr lang="en-AU" dirty="0"/>
              <a:t>Are there differences between high-income and middle-income countries?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182185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CB906-3E56-449F-9793-633D77847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Gold demand trends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7738C2-E267-41F6-93BC-A53A8359C9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All countries</a:t>
            </a:r>
          </a:p>
          <a:p>
            <a:r>
              <a:rPr lang="en-AU" dirty="0"/>
              <a:t>High-income countries</a:t>
            </a:r>
          </a:p>
          <a:p>
            <a:r>
              <a:rPr lang="en-AU" dirty="0"/>
              <a:t>Middle-income countries</a:t>
            </a:r>
          </a:p>
        </p:txBody>
      </p:sp>
    </p:spTree>
    <p:extLst>
      <p:ext uri="{BB962C8B-B14F-4D97-AF65-F5344CB8AC3E}">
        <p14:creationId xmlns:p14="http://schemas.microsoft.com/office/powerpoint/2010/main" val="33544056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5E7F4A2-7634-4689-BEE7-0DDD48406F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2258" y="566338"/>
            <a:ext cx="7356231" cy="6297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786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chart, line chart&#10;&#10;Description automatically generated">
            <a:extLst>
              <a:ext uri="{FF2B5EF4-FFF2-40B4-BE49-F238E27FC236}">
                <a16:creationId xmlns:a16="http://schemas.microsoft.com/office/drawing/2014/main" id="{FA7B54C5-B07D-4525-BE88-9925DF0006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5127" y="590154"/>
            <a:ext cx="7261921" cy="6245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860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line chart&#10;&#10;Description automatically generated">
            <a:extLst>
              <a:ext uri="{FF2B5EF4-FFF2-40B4-BE49-F238E27FC236}">
                <a16:creationId xmlns:a16="http://schemas.microsoft.com/office/drawing/2014/main" id="{4E800415-6977-48A9-97BA-31DE55F940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2258" y="599680"/>
            <a:ext cx="7356231" cy="6224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717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1C2F31-5592-428E-A514-AF1A42A13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8DC88B-7860-4114-A7FB-F6FF32EEC1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Jewellery down (globally but not in middle-income countries)</a:t>
            </a:r>
          </a:p>
          <a:p>
            <a:r>
              <a:rPr lang="en-AU" dirty="0"/>
              <a:t>Bars and coins up </a:t>
            </a:r>
          </a:p>
          <a:p>
            <a:r>
              <a:rPr lang="en-AU" dirty="0"/>
              <a:t>ETFs up (but comparatively volatile)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568470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2306</TotalTime>
  <Words>652</Words>
  <Application>Microsoft Office PowerPoint</Application>
  <PresentationFormat>Widescreen</PresentationFormat>
  <Paragraphs>77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7" baseType="lpstr">
      <vt:lpstr>Arial</vt:lpstr>
      <vt:lpstr>Calibri</vt:lpstr>
      <vt:lpstr>Calibri Light</vt:lpstr>
      <vt:lpstr>Office Theme</vt:lpstr>
      <vt:lpstr>Gold Demand Across Countries</vt:lpstr>
      <vt:lpstr>PowerPoint Presentation</vt:lpstr>
      <vt:lpstr>PowerPoint Presentation</vt:lpstr>
      <vt:lpstr>Introduction</vt:lpstr>
      <vt:lpstr>Gold demand trends</vt:lpstr>
      <vt:lpstr>PowerPoint Presentation</vt:lpstr>
      <vt:lpstr>PowerPoint Presentation</vt:lpstr>
      <vt:lpstr>PowerPoint Presentation</vt:lpstr>
      <vt:lpstr>Summary</vt:lpstr>
      <vt:lpstr>Summary</vt:lpstr>
      <vt:lpstr>Outline</vt:lpstr>
      <vt:lpstr>Data</vt:lpstr>
      <vt:lpstr>Data</vt:lpstr>
      <vt:lpstr>Econometric Model (1)</vt:lpstr>
      <vt:lpstr>Econometric Model (2)</vt:lpstr>
      <vt:lpstr>Estimation Results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Econometrics or</vt:lpstr>
      <vt:lpstr>3SLS (correct)  versus  OLS (not correct)</vt:lpstr>
      <vt:lpstr>3SLS (correct)  versus  OLS (not correct)</vt:lpstr>
      <vt:lpstr>PowerPoint Presentation</vt:lpstr>
      <vt:lpstr>PowerPoint Presentation</vt:lpstr>
      <vt:lpstr>PowerPoint Presentation</vt:lpstr>
      <vt:lpstr>Summary and Conclusions</vt:lpstr>
      <vt:lpstr>Summary</vt:lpstr>
      <vt:lpstr>Conclusions</vt:lpstr>
      <vt:lpstr>Appendix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Gold Demand Across Countries</dc:title>
  <dc:creator>Dirk Baur</dc:creator>
  <cp:lastModifiedBy>RA 2</cp:lastModifiedBy>
  <cp:revision>16</cp:revision>
  <dcterms:created xsi:type="dcterms:W3CDTF">2021-02-04T06:55:31Z</dcterms:created>
  <dcterms:modified xsi:type="dcterms:W3CDTF">2021-02-11T04:36:07Z</dcterms:modified>
</cp:coreProperties>
</file>